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5" r:id="rId2"/>
    <p:sldId id="547" r:id="rId3"/>
    <p:sldId id="548" r:id="rId4"/>
    <p:sldId id="546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5" r:id="rId19"/>
    <p:sldId id="563" r:id="rId20"/>
    <p:sldId id="564" r:id="rId21"/>
    <p:sldId id="562" r:id="rId22"/>
    <p:sldId id="601" r:id="rId23"/>
    <p:sldId id="602" r:id="rId24"/>
    <p:sldId id="603" r:id="rId25"/>
    <p:sldId id="604" r:id="rId26"/>
    <p:sldId id="605" r:id="rId27"/>
    <p:sldId id="606" r:id="rId28"/>
    <p:sldId id="607" r:id="rId29"/>
    <p:sldId id="608" r:id="rId30"/>
    <p:sldId id="60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7"/>
    <p:restoredTop sz="94694"/>
  </p:normalViewPr>
  <p:slideViewPr>
    <p:cSldViewPr>
      <p:cViewPr varScale="1">
        <p:scale>
          <a:sx n="121" d="100"/>
          <a:sy n="121" d="100"/>
        </p:scale>
        <p:origin x="22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636D43-D4F4-AB4E-AC08-0011D3F21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3F377-C4BF-C342-9D3E-D159FB3BD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04ABA-2208-49CA-8BD0-B401195A0249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63FDF-4463-7545-9D53-2AF07D94C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EECE9-BEA4-8D4F-BB5D-165935CE3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0470E9-0BD7-4EF5-954D-CA04848F1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76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E8B53-C945-9B4E-8BA5-8439CE784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CC8F6-4C31-0E4B-BD60-FD0E576C3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2FC689-A490-4362-BF79-8815AF491FB8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3D4D84-9CCF-B443-81F4-997B5E7305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8835CA-22C6-E24B-BD16-CFC684386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1DA21-F2E3-1F49-A83A-0FB30DEECB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849AF-FF85-9949-9A6D-9C08E7101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87940F-35EC-40EB-9131-D6D871D4E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753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633BE9CE-E9EC-3348-9D35-E62823BDAE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D5793CDE-1E6A-4842-8CB2-05BC8C791A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6EEAA3D4-A691-C941-A385-18BDAA583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0C29EF-BCEF-1844-A175-880E73E051F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0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1698F7CC-596B-8D41-AE8A-C4FE7687F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E38829-C786-3E47-B545-57FE7E9BA45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0B496794-C82E-9744-8EFA-3FEDCCA38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63D5854-7655-CC47-A824-EE28103D1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Figure 3-14a A representative pedigree for an autosomal recessive trait followed through three generations.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7500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1F727684-8BDE-6942-8FB5-F4BB3330DF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9D5A94-E674-974D-B617-EC2B1BB3BE25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CECCE9EB-F08F-7249-94B7-EA3D36E07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07396AE-9347-7C4E-B528-AA6136A73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en-US"/>
              <a:t>Figure 3-14 </a:t>
            </a:r>
            <a:r>
              <a:rPr lang="en-US" altLang="en-US"/>
              <a:t>(a) A representative pedigree for an autosomal recessive trait followed through three generations. (b) A representative pedigree for an autosomal dominant trait followed through three generations.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735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AE899798-9F6F-0F48-84F4-42B98B46E1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EACD76B4-5C87-904A-BEDB-5C72FE20ED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512FEF88-7A78-7C4D-8667-CC11C3112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8ED62F-43AC-E74C-84E8-67437D291B1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211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BA165377-BE67-4A46-8D38-4C14315C20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F723A79E-51D4-4444-9B2F-CAACB0436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617CE612-670D-044E-9A91-41402E1C3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7BABFEA-C603-844E-8D8E-B7113D80BA5A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881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4AA35BFD-E13D-B448-8896-AF3161F8AA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6FB58E51-CE0C-034E-BA65-7932187D09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87C413E7-152E-DB4A-8042-DEE380BD0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4BC316-D6E5-1F4D-A817-AAB097373FF9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23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C6771B41-1B1C-1B4D-9734-F2C42A94C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56444B-F22F-1345-855D-1AAF6887C096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9B1D624-B60F-BD43-8561-069B0DF0C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3BD0B3D-9D84-224B-8223-0F9C8E195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Figure 3-13 </a:t>
            </a:r>
            <a:r>
              <a:rPr lang="en-US" altLang="en-US"/>
              <a:t>Conventions commonly encountered in human pedigrees.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581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25782C3B-FEF2-BC40-86C4-D8D255EFEE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110BA1CE-7FE8-B14A-A932-A0B0B8E487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D7152AF5-508C-6748-AA91-23C326A9E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EB81D4-0920-3A4B-9D03-F2C872E5A73F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60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B35339E0-8126-EB4A-BF6D-284ABD1688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A8DF0ABF-1175-8E40-A1D8-4508F4B30A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D0A550E2-BDBE-BC41-BFB9-84D16EE29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D34DA32-E2A2-924B-B4F2-87A239E81E04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72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C33B26D5-6606-D445-9111-5B4CFF9CF9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7B8B7D0C-632B-C949-AFDB-064D717718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0D0F66AF-D26D-874D-88DB-2C87D3AA4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D14E40-AE7D-9544-ABB0-AFAA02334A9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871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2256C54F-0EC3-5744-825B-F3F1683896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E09BAE9A-96D2-1142-A7B4-7BA9BE8717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AAE0AE33-66D3-9246-86B8-49B9DBC85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B84E9B1-3CE0-7348-94BF-5042FD6C6B5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68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9A1F8A0D-72A2-B544-9100-FA9F475EC2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5B26B15D-0904-6E49-A616-F4E0934EFF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8FB87B2D-7DF5-7A44-84F0-9680C14F1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254B4A-C9C3-D840-8A91-00C82E9C4F3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596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BDC3CB5F-7066-CC4D-9025-D9A1E49684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CCFB4759-BD11-634F-AD15-0B17EDE453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FE37207F-040B-F149-BFEF-44AB7A6C6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A68704-93F6-A44D-A78B-CB1B0F9AD0F2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50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9CFFF516-D07A-8449-900F-B9C5CE4345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59D87433-9453-1940-80B6-6664833710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0FB4B262-C6AF-8543-BF8E-73201BBD8B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1819885-0C81-D844-8179-AA0D45B664BF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0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8F71-9C4E-44A9-A342-783EC693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04D5-5054-435A-A211-32CD5B3D5E5D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BB5E-D1F8-4EB1-8653-82A34B16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58BA6-8061-4ABF-BC57-3FC4EFD6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F650-B2BA-48EC-B475-ACB76B60B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0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FF34-4300-4A97-A66B-5A98290D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7BEB-3793-43E6-BB96-D0FCC118C386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7E483-C158-4B52-B6DD-FA99660B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78FA5-D978-46F6-96B6-D823C63F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0353-0CCE-441F-A7C0-9E244E7A0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62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5A78-3DDB-4BBA-AD10-3AAF3B1D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BF4B-9E97-4408-9E11-C7B468A16FEC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88F81-C685-4CCF-B435-91EE6C16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830E-4619-4A14-9F11-549010C4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0414-6EE9-4F62-AA21-B423E6F76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A7C6D-CBBF-4323-9839-58BC457D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A1B3-B5EB-4EFE-A9A1-1EC9C37A7AA1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48139-B5C4-47F2-894F-1FABCC2A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1372-F2B8-47FC-B034-12D2817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C966-C393-4FB6-8B81-744FE7AD1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0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110B-DD2E-4C9C-B63D-9C2743BC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1B45-374B-4E7C-B936-92FA5156DC17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7AD27-F437-4B2D-ABD6-830E1F89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526FE-5930-4227-9741-A2667DA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95AE-171A-453F-9A65-31BCA20B1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67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829377-EF70-4249-8F76-35F586ED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B9A3-1802-4C8B-BAC6-3411A542377A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939EFF-AD78-44B0-A35B-480E720B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C93D91-5D54-471C-B67F-28BBFECD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261B-1930-42CF-A1BD-829161082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65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2211FA-53D8-4753-9CA0-A7195493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4061-C2BC-4AC5-AA68-91FF970BD6ED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AC4C7C-55F4-43BD-B5AD-2A1FAD16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588CB8-66C9-4FE7-93A8-D2048D05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6CD8-FB1A-45D0-9793-0AF4F90E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7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BFB474-8A2F-4023-B92D-9F7A516F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140B-9DD2-4419-9BF7-D27D53144A62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B87FAB-BC2C-4EEE-A12C-3D2AE876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24F4C0-F271-4B46-8925-71709842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50669-8593-467E-B722-38AFBB852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3D189-F66D-4950-A895-185334F8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1116-D968-4423-940B-16E3CAC5A774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24DE60-65A3-42ED-AF2A-1DE5E349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CAFE95-8D5D-40A1-9119-52F27AC9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4A43-0D9C-4EA2-BFE0-32EE84EA6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F52DE7-5B78-4CE1-A79D-A4F17BB4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AEBA-562D-48D4-A2A9-2102C7685962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FD1CC-643F-4EA6-B348-C1133530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98ACFE-1129-4639-870C-486A9AC5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481C-81C0-4A20-84F1-2120ADB1B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47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01D9B9-526D-411F-96A4-8BB32B0C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4038-7BCD-488E-BEE3-40BF2B2189AE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3F24A2-B383-42A2-B93D-3C6178D9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F1B2C6-230E-4670-9FD1-534E1CCE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9F5D-27B3-40E8-A66C-354AA23D2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E618B5-F462-420B-A633-0897308108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F4E343-45D3-4902-802F-1B21B589E1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809AD-38E2-5342-AB79-0B062BB33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70F369-C911-4CFF-9130-84EABB09D334}" type="datetimeFigureOut">
              <a:rPr lang="en-US" altLang="en-US"/>
              <a:pPr>
                <a:defRPr/>
              </a:pPr>
              <a:t>10/3/19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9167A-C6C4-9148-8C85-A40DC8FB5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FACB-30E1-774C-9284-202A4CC2B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3860FF-4679-46A8-A755-F2C5FE14F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ghr.nlm.nih.gov/condition/tay-sachs-diseas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ghr.nlm.nih.gov/condition/huntington-disea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26ED0D5-7FC6-4CA1-BC65-B2248FD0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/>
              </a:rPr>
              <a:t>Lecture 14</a:t>
            </a:r>
            <a:br>
              <a:rPr lang="en-US" altLang="en-US" dirty="0"/>
            </a:br>
            <a:r>
              <a:rPr lang="en-US" altLang="en-US" dirty="0">
                <a:ea typeface="MS PGothic"/>
              </a:rPr>
              <a:t>October 4,2019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0B3BB630-F523-3E4C-9710-40C1DE4F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Awesome job in lab!  See Excel spreadsheet and hardcopy pdf of data on the website. </a:t>
            </a: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Go over lab 3-4 guidelines</a:t>
            </a: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Return lab report 2 and pop quiz</a:t>
            </a: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Schwandt family fun! </a:t>
            </a:r>
          </a:p>
          <a:p>
            <a:pPr marL="457200" lvl="1" indent="0">
              <a:buNone/>
              <a:defRPr/>
            </a:pPr>
            <a:endParaRPr lang="en-US" dirty="0">
              <a:ea typeface="MS PGothic" charset="0"/>
            </a:endParaRPr>
          </a:p>
          <a:p>
            <a:pPr marL="457200" lvl="1" indent="0">
              <a:buNone/>
              <a:defRPr/>
            </a:pPr>
            <a:r>
              <a:rPr lang="en-US" dirty="0">
                <a:ea typeface="MS PGothic" charset="0"/>
              </a:rPr>
              <a:t> </a:t>
            </a: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D1DB2AF6-8A8C-D849-8D66-5CA2A2BC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72BCF-A762-C646-BAD7-B0CB928E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grpSp>
        <p:nvGrpSpPr>
          <p:cNvPr id="55299" name="Group 3">
            <a:extLst>
              <a:ext uri="{FF2B5EF4-FFF2-40B4-BE49-F238E27FC236}">
                <a16:creationId xmlns:a16="http://schemas.microsoft.com/office/drawing/2014/main" id="{9852F2E0-C257-3B45-B31C-85D9B44FFF3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86000"/>
            <a:ext cx="2667000" cy="1981200"/>
            <a:chOff x="1676400" y="3048000"/>
            <a:chExt cx="2667000" cy="1981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070157-AF1E-554D-AF15-BEA7144CA233}"/>
                </a:ext>
              </a:extLst>
            </p:cNvPr>
            <p:cNvSpPr/>
            <p:nvPr/>
          </p:nvSpPr>
          <p:spPr>
            <a:xfrm>
              <a:off x="2667000" y="3048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09015A-A2B2-E247-B612-B0CE7E4ADADA}"/>
                </a:ext>
              </a:extLst>
            </p:cNvPr>
            <p:cNvSpPr/>
            <p:nvPr/>
          </p:nvSpPr>
          <p:spPr>
            <a:xfrm>
              <a:off x="3352800" y="30480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E814FB1-BE19-484D-A0EA-9DC11ECE0577}"/>
                </a:ext>
              </a:extLst>
            </p:cNvPr>
            <p:cNvCxnSpPr/>
            <p:nvPr/>
          </p:nvCxnSpPr>
          <p:spPr>
            <a:xfrm>
              <a:off x="3048000" y="32004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DF38139-D867-CD4F-A9B6-43E18A7CDE76}"/>
                </a:ext>
              </a:extLst>
            </p:cNvPr>
            <p:cNvCxnSpPr/>
            <p:nvPr/>
          </p:nvCxnSpPr>
          <p:spPr>
            <a:xfrm rot="5400000">
              <a:off x="2629694" y="3771106"/>
              <a:ext cx="1143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E7358B-0E45-9244-8041-C4E6FC37B89B}"/>
                </a:ext>
              </a:extLst>
            </p:cNvPr>
            <p:cNvCxnSpPr/>
            <p:nvPr/>
          </p:nvCxnSpPr>
          <p:spPr>
            <a:xfrm>
              <a:off x="1828800" y="4343400"/>
              <a:ext cx="2286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FF2888-CE93-2344-81FA-45954B70FF57}"/>
                </a:ext>
              </a:extLst>
            </p:cNvPr>
            <p:cNvCxnSpPr/>
            <p:nvPr/>
          </p:nvCxnSpPr>
          <p:spPr>
            <a:xfrm rot="16200000">
              <a:off x="1677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C07D3BC-825B-CC45-B237-DA209C7F0423}"/>
                </a:ext>
              </a:extLst>
            </p:cNvPr>
            <p:cNvCxnSpPr/>
            <p:nvPr/>
          </p:nvCxnSpPr>
          <p:spPr>
            <a:xfrm rot="16200000">
              <a:off x="2437607" y="4495006"/>
              <a:ext cx="30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FFA3916-6943-7A4E-93C6-097C3C983417}"/>
                </a:ext>
              </a:extLst>
            </p:cNvPr>
            <p:cNvCxnSpPr/>
            <p:nvPr/>
          </p:nvCxnSpPr>
          <p:spPr>
            <a:xfrm rot="16200000">
              <a:off x="3198019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78D9E9-2CBE-F746-BE73-D5B448F4458D}"/>
                </a:ext>
              </a:extLst>
            </p:cNvPr>
            <p:cNvCxnSpPr/>
            <p:nvPr/>
          </p:nvCxnSpPr>
          <p:spPr>
            <a:xfrm rot="16200000">
              <a:off x="3963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01A0D5-86C9-6B49-956D-24A5697FAAA0}"/>
                </a:ext>
              </a:extLst>
            </p:cNvPr>
            <p:cNvSpPr/>
            <p:nvPr/>
          </p:nvSpPr>
          <p:spPr>
            <a:xfrm>
              <a:off x="3962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8DBC21-19EB-C645-9E81-1BEE4D4EE2D8}"/>
                </a:ext>
              </a:extLst>
            </p:cNvPr>
            <p:cNvSpPr/>
            <p:nvPr/>
          </p:nvSpPr>
          <p:spPr>
            <a:xfrm>
              <a:off x="1676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BD42F1-AA56-BC4D-BDEB-F694B8B908B4}"/>
                </a:ext>
              </a:extLst>
            </p:cNvPr>
            <p:cNvSpPr/>
            <p:nvPr/>
          </p:nvSpPr>
          <p:spPr>
            <a:xfrm>
              <a:off x="2362200" y="46482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41D752-CDC2-FD49-A09E-74F074817390}"/>
                </a:ext>
              </a:extLst>
            </p:cNvPr>
            <p:cNvSpPr/>
            <p:nvPr/>
          </p:nvSpPr>
          <p:spPr>
            <a:xfrm>
              <a:off x="3200400" y="4648200"/>
              <a:ext cx="381000" cy="304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5300" name="TextBox 18">
            <a:extLst>
              <a:ext uri="{FF2B5EF4-FFF2-40B4-BE49-F238E27FC236}">
                <a16:creationId xmlns:a16="http://schemas.microsoft.com/office/drawing/2014/main" id="{08C49CDD-E5BE-2942-8622-BE6F93EDD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05000"/>
            <a:ext cx="2819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My guess---</a:t>
            </a:r>
            <a:r>
              <a:rPr lang="en-US" altLang="en-US" sz="1800">
                <a:latin typeface="Arial" panose="020B0604020202020204" pitchFamily="34" charset="0"/>
              </a:rPr>
              <a:t>This shows the characteristics of a recessive trait.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true, the parents are heterozygotes who don’t show the trait.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affected child is homozygous recessive.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unaffected children are heterozygotes or homozygous dominant</a:t>
            </a:r>
          </a:p>
        </p:txBody>
      </p:sp>
    </p:spTree>
    <p:extLst>
      <p:ext uri="{BB962C8B-B14F-4D97-AF65-F5344CB8AC3E}">
        <p14:creationId xmlns:p14="http://schemas.microsoft.com/office/powerpoint/2010/main" val="64905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638BE59B-1A2C-EB42-B42C-9879FA10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Try applying genotypes---If anything is impossible, your guess is wrong!</a:t>
            </a:r>
          </a:p>
        </p:txBody>
      </p:sp>
      <p:grpSp>
        <p:nvGrpSpPr>
          <p:cNvPr id="57346" name="Group 3">
            <a:extLst>
              <a:ext uri="{FF2B5EF4-FFF2-40B4-BE49-F238E27FC236}">
                <a16:creationId xmlns:a16="http://schemas.microsoft.com/office/drawing/2014/main" id="{E1FC427D-7EC6-EA4F-8B7E-4B7295D8675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86000"/>
            <a:ext cx="2667000" cy="1981200"/>
            <a:chOff x="1676400" y="3048000"/>
            <a:chExt cx="2667000" cy="1981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944E8B-1F25-AA4F-80B0-134098039D98}"/>
                </a:ext>
              </a:extLst>
            </p:cNvPr>
            <p:cNvSpPr/>
            <p:nvPr/>
          </p:nvSpPr>
          <p:spPr>
            <a:xfrm>
              <a:off x="2667000" y="3048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573CBC5-90B6-F54E-9878-5DE4CDC7AD57}"/>
                </a:ext>
              </a:extLst>
            </p:cNvPr>
            <p:cNvSpPr/>
            <p:nvPr/>
          </p:nvSpPr>
          <p:spPr>
            <a:xfrm>
              <a:off x="3352800" y="30480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48CB48-03ED-1C49-8D6F-C626313141AD}"/>
                </a:ext>
              </a:extLst>
            </p:cNvPr>
            <p:cNvCxnSpPr/>
            <p:nvPr/>
          </p:nvCxnSpPr>
          <p:spPr>
            <a:xfrm>
              <a:off x="3048000" y="32004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DF652C2-9200-9944-89FC-EAE281958DF0}"/>
                </a:ext>
              </a:extLst>
            </p:cNvPr>
            <p:cNvCxnSpPr/>
            <p:nvPr/>
          </p:nvCxnSpPr>
          <p:spPr>
            <a:xfrm rot="5400000">
              <a:off x="2629694" y="3771106"/>
              <a:ext cx="1143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1D80ADD-E916-E64A-AD4C-B22B13FEECC3}"/>
                </a:ext>
              </a:extLst>
            </p:cNvPr>
            <p:cNvCxnSpPr/>
            <p:nvPr/>
          </p:nvCxnSpPr>
          <p:spPr>
            <a:xfrm>
              <a:off x="1828800" y="4343400"/>
              <a:ext cx="2286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3B182A-1D9F-AD4D-83B4-F140EF31E988}"/>
                </a:ext>
              </a:extLst>
            </p:cNvPr>
            <p:cNvCxnSpPr/>
            <p:nvPr/>
          </p:nvCxnSpPr>
          <p:spPr>
            <a:xfrm rot="16200000">
              <a:off x="1677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8D3743-BB37-7D4F-B597-A980F7DD18C6}"/>
                </a:ext>
              </a:extLst>
            </p:cNvPr>
            <p:cNvCxnSpPr/>
            <p:nvPr/>
          </p:nvCxnSpPr>
          <p:spPr>
            <a:xfrm rot="16200000">
              <a:off x="2437607" y="4495006"/>
              <a:ext cx="30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723BC7-9693-CA4D-9D48-86C06C27A146}"/>
                </a:ext>
              </a:extLst>
            </p:cNvPr>
            <p:cNvCxnSpPr/>
            <p:nvPr/>
          </p:nvCxnSpPr>
          <p:spPr>
            <a:xfrm rot="16200000">
              <a:off x="3198019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FA7B0F3-2417-FD4C-B6D0-F0D8DD577444}"/>
                </a:ext>
              </a:extLst>
            </p:cNvPr>
            <p:cNvCxnSpPr/>
            <p:nvPr/>
          </p:nvCxnSpPr>
          <p:spPr>
            <a:xfrm rot="16200000">
              <a:off x="3963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62F37E-17FE-6E4F-B7AD-AF5FFD6B7D3F}"/>
                </a:ext>
              </a:extLst>
            </p:cNvPr>
            <p:cNvSpPr/>
            <p:nvPr/>
          </p:nvSpPr>
          <p:spPr>
            <a:xfrm>
              <a:off x="3962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95E9967-6671-6A4C-85EB-6877CC891690}"/>
                </a:ext>
              </a:extLst>
            </p:cNvPr>
            <p:cNvSpPr/>
            <p:nvPr/>
          </p:nvSpPr>
          <p:spPr>
            <a:xfrm>
              <a:off x="1676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70A254-86FD-4146-B37D-FDACE5D28DDE}"/>
                </a:ext>
              </a:extLst>
            </p:cNvPr>
            <p:cNvSpPr/>
            <p:nvPr/>
          </p:nvSpPr>
          <p:spPr>
            <a:xfrm>
              <a:off x="2362200" y="46482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2CA3322-3D1B-5F4F-9097-6DF02A636D34}"/>
                </a:ext>
              </a:extLst>
            </p:cNvPr>
            <p:cNvSpPr/>
            <p:nvPr/>
          </p:nvSpPr>
          <p:spPr>
            <a:xfrm>
              <a:off x="3200400" y="4648200"/>
              <a:ext cx="381000" cy="304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347" name="TextBox 18">
            <a:extLst>
              <a:ext uri="{FF2B5EF4-FFF2-40B4-BE49-F238E27FC236}">
                <a16:creationId xmlns:a16="http://schemas.microsoft.com/office/drawing/2014/main" id="{FBB27DA6-E8EF-6648-82D1-E2F7E8A1D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752600"/>
            <a:ext cx="3505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Shows the characteristics of a </a:t>
            </a:r>
            <a:r>
              <a:rPr lang="en-US" altLang="en-US" sz="1800" b="1">
                <a:latin typeface="Arial" panose="020B0604020202020204" pitchFamily="34" charset="0"/>
              </a:rPr>
              <a:t>recessive </a:t>
            </a:r>
            <a:r>
              <a:rPr lang="en-US" altLang="en-US" sz="1800">
                <a:latin typeface="Arial" panose="020B0604020202020204" pitchFamily="34" charset="0"/>
              </a:rPr>
              <a:t>trait.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true, the parents are heterozygotes.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affected child is homozygous recessive.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unaffected children are heterozygotes or homozygous dominant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48" name="TextBox 19">
            <a:extLst>
              <a:ext uri="{FF2B5EF4-FFF2-40B4-BE49-F238E27FC236}">
                <a16:creationId xmlns:a16="http://schemas.microsoft.com/office/drawing/2014/main" id="{70B9EA49-312A-404C-9DBC-A118CD0D3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Aa</a:t>
            </a:r>
          </a:p>
        </p:txBody>
      </p:sp>
      <p:sp>
        <p:nvSpPr>
          <p:cNvPr id="57349" name="TextBox 20">
            <a:extLst>
              <a:ext uri="{FF2B5EF4-FFF2-40B4-BE49-F238E27FC236}">
                <a16:creationId xmlns:a16="http://schemas.microsoft.com/office/drawing/2014/main" id="{4A7B61C4-F107-8242-942C-B22B3BB5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8399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Aa</a:t>
            </a:r>
          </a:p>
        </p:txBody>
      </p:sp>
      <p:sp>
        <p:nvSpPr>
          <p:cNvPr id="57350" name="TextBox 21">
            <a:extLst>
              <a:ext uri="{FF2B5EF4-FFF2-40B4-BE49-F238E27FC236}">
                <a16:creationId xmlns:a16="http://schemas.microsoft.com/office/drawing/2014/main" id="{2DF5939F-49EA-674F-97EE-DD238DEE3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A__</a:t>
            </a:r>
          </a:p>
        </p:txBody>
      </p:sp>
      <p:sp>
        <p:nvSpPr>
          <p:cNvPr id="57351" name="TextBox 22">
            <a:extLst>
              <a:ext uri="{FF2B5EF4-FFF2-40B4-BE49-F238E27FC236}">
                <a16:creationId xmlns:a16="http://schemas.microsoft.com/office/drawing/2014/main" id="{6F7C6620-0814-A148-9545-12C4E08A0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495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A__</a:t>
            </a:r>
          </a:p>
        </p:txBody>
      </p:sp>
      <p:sp>
        <p:nvSpPr>
          <p:cNvPr id="57352" name="TextBox 23">
            <a:extLst>
              <a:ext uri="{FF2B5EF4-FFF2-40B4-BE49-F238E27FC236}">
                <a16:creationId xmlns:a16="http://schemas.microsoft.com/office/drawing/2014/main" id="{963012BB-39A7-8E46-8DDD-CABC6A6F2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307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A__</a:t>
            </a:r>
          </a:p>
        </p:txBody>
      </p:sp>
      <p:sp>
        <p:nvSpPr>
          <p:cNvPr id="57353" name="TextBox 24">
            <a:extLst>
              <a:ext uri="{FF2B5EF4-FFF2-40B4-BE49-F238E27FC236}">
                <a16:creationId xmlns:a16="http://schemas.microsoft.com/office/drawing/2014/main" id="{CF8D015C-E297-864F-9525-F07CCCCF6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5069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393F6-A915-9E48-A4F9-49DB3A5F9DF3}"/>
              </a:ext>
            </a:extLst>
          </p:cNvPr>
          <p:cNvSpPr txBox="1"/>
          <p:nvPr/>
        </p:nvSpPr>
        <p:spPr>
          <a:xfrm>
            <a:off x="158750" y="5603875"/>
            <a:ext cx="86741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It’s extremely important to realize in real life, in families, </a:t>
            </a:r>
          </a:p>
          <a:p>
            <a:pPr>
              <a:defRPr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traits do not have to show theoretical frequencies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 (even though this example </a:t>
            </a:r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does show a 25%  frequency)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Arial" charset="0"/>
                <a:ea typeface="ＭＳ Ｐゴシック" charset="-128"/>
              </a:rPr>
              <a:t>RECALL THE SCHWANDT FAMILY!!</a:t>
            </a:r>
          </a:p>
        </p:txBody>
      </p:sp>
    </p:spTree>
    <p:extLst>
      <p:ext uri="{BB962C8B-B14F-4D97-AF65-F5344CB8AC3E}">
        <p14:creationId xmlns:p14="http://schemas.microsoft.com/office/powerpoint/2010/main" val="58173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D7119555-9967-1643-89B2-96607AB4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if we had decided it is a dominant trait…?</a:t>
            </a:r>
          </a:p>
        </p:txBody>
      </p:sp>
      <p:grpSp>
        <p:nvGrpSpPr>
          <p:cNvPr id="59394" name="Group 3">
            <a:extLst>
              <a:ext uri="{FF2B5EF4-FFF2-40B4-BE49-F238E27FC236}">
                <a16:creationId xmlns:a16="http://schemas.microsoft.com/office/drawing/2014/main" id="{F2D4A8BE-B63F-8545-AC48-E5381390E8D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86000"/>
            <a:ext cx="2667000" cy="1981200"/>
            <a:chOff x="1676400" y="3048000"/>
            <a:chExt cx="2667000" cy="1981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1D392B-90B9-4244-B677-261467375C69}"/>
                </a:ext>
              </a:extLst>
            </p:cNvPr>
            <p:cNvSpPr/>
            <p:nvPr/>
          </p:nvSpPr>
          <p:spPr>
            <a:xfrm>
              <a:off x="2667000" y="3048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A095B2-A96B-1641-AEC5-D2ECF2A39793}"/>
                </a:ext>
              </a:extLst>
            </p:cNvPr>
            <p:cNvSpPr/>
            <p:nvPr/>
          </p:nvSpPr>
          <p:spPr>
            <a:xfrm>
              <a:off x="3352800" y="30480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D32529D-554E-E945-AC1A-7A341962844F}"/>
                </a:ext>
              </a:extLst>
            </p:cNvPr>
            <p:cNvCxnSpPr/>
            <p:nvPr/>
          </p:nvCxnSpPr>
          <p:spPr>
            <a:xfrm>
              <a:off x="3048000" y="32004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C5FD424-BE86-F04B-96AC-FF94D5BF3C69}"/>
                </a:ext>
              </a:extLst>
            </p:cNvPr>
            <p:cNvCxnSpPr/>
            <p:nvPr/>
          </p:nvCxnSpPr>
          <p:spPr>
            <a:xfrm rot="5400000">
              <a:off x="2629694" y="3771106"/>
              <a:ext cx="1143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2EFF7C-97C9-4241-B18F-09DBCB8E00A4}"/>
                </a:ext>
              </a:extLst>
            </p:cNvPr>
            <p:cNvCxnSpPr/>
            <p:nvPr/>
          </p:nvCxnSpPr>
          <p:spPr>
            <a:xfrm>
              <a:off x="1828800" y="4343400"/>
              <a:ext cx="2286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CDBC63-945B-AF46-8CC4-1C718950275C}"/>
                </a:ext>
              </a:extLst>
            </p:cNvPr>
            <p:cNvCxnSpPr/>
            <p:nvPr/>
          </p:nvCxnSpPr>
          <p:spPr>
            <a:xfrm rot="16200000">
              <a:off x="1677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CA1C651-B683-EE4B-A269-E38DD3876A26}"/>
                </a:ext>
              </a:extLst>
            </p:cNvPr>
            <p:cNvCxnSpPr/>
            <p:nvPr/>
          </p:nvCxnSpPr>
          <p:spPr>
            <a:xfrm rot="16200000">
              <a:off x="2437607" y="4495006"/>
              <a:ext cx="30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DE4F545-DE4A-1E44-A83F-101B63584155}"/>
                </a:ext>
              </a:extLst>
            </p:cNvPr>
            <p:cNvCxnSpPr/>
            <p:nvPr/>
          </p:nvCxnSpPr>
          <p:spPr>
            <a:xfrm rot="16200000">
              <a:off x="3198019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A48554-C19D-B449-A7E1-7FA7E400A625}"/>
                </a:ext>
              </a:extLst>
            </p:cNvPr>
            <p:cNvCxnSpPr/>
            <p:nvPr/>
          </p:nvCxnSpPr>
          <p:spPr>
            <a:xfrm rot="16200000">
              <a:off x="3963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207C1A-83C7-6F4A-8786-EBDB986ADDEB}"/>
                </a:ext>
              </a:extLst>
            </p:cNvPr>
            <p:cNvSpPr/>
            <p:nvPr/>
          </p:nvSpPr>
          <p:spPr>
            <a:xfrm>
              <a:off x="3962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579384-D308-5741-97D7-66033FB1D97C}"/>
                </a:ext>
              </a:extLst>
            </p:cNvPr>
            <p:cNvSpPr/>
            <p:nvPr/>
          </p:nvSpPr>
          <p:spPr>
            <a:xfrm>
              <a:off x="1676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AF591-430A-D343-8318-75BE21A22C17}"/>
                </a:ext>
              </a:extLst>
            </p:cNvPr>
            <p:cNvSpPr/>
            <p:nvPr/>
          </p:nvSpPr>
          <p:spPr>
            <a:xfrm>
              <a:off x="2362200" y="46482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0992AED-1ED7-C747-B90D-FA1BB29DE7F2}"/>
                </a:ext>
              </a:extLst>
            </p:cNvPr>
            <p:cNvSpPr/>
            <p:nvPr/>
          </p:nvSpPr>
          <p:spPr>
            <a:xfrm>
              <a:off x="3200400" y="4648200"/>
              <a:ext cx="381000" cy="304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9395" name="TextBox 16">
            <a:extLst>
              <a:ext uri="{FF2B5EF4-FFF2-40B4-BE49-F238E27FC236}">
                <a16:creationId xmlns:a16="http://schemas.microsoft.com/office/drawing/2014/main" id="{09CBDEC4-954C-2248-941D-76CEB3033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908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What do we know for sure to start?</a:t>
            </a:r>
          </a:p>
        </p:txBody>
      </p:sp>
    </p:spTree>
    <p:extLst>
      <p:ext uri="{BB962C8B-B14F-4D97-AF65-F5344CB8AC3E}">
        <p14:creationId xmlns:p14="http://schemas.microsoft.com/office/powerpoint/2010/main" val="332104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D6D5D04C-EA00-C34F-B982-3D9D30E8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if we had decided it is a dominant trait…?</a:t>
            </a:r>
          </a:p>
        </p:txBody>
      </p:sp>
      <p:grpSp>
        <p:nvGrpSpPr>
          <p:cNvPr id="60418" name="Group 3">
            <a:extLst>
              <a:ext uri="{FF2B5EF4-FFF2-40B4-BE49-F238E27FC236}">
                <a16:creationId xmlns:a16="http://schemas.microsoft.com/office/drawing/2014/main" id="{976387B2-0943-844F-97BA-F4710796482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86000"/>
            <a:ext cx="2667000" cy="1981200"/>
            <a:chOff x="1676400" y="3048000"/>
            <a:chExt cx="2667000" cy="1981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7DCF45-B003-3248-BE4E-E99675118304}"/>
                </a:ext>
              </a:extLst>
            </p:cNvPr>
            <p:cNvSpPr/>
            <p:nvPr/>
          </p:nvSpPr>
          <p:spPr>
            <a:xfrm>
              <a:off x="2667000" y="3048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FECA302-C5BA-D64E-BDF6-C56458BD5644}"/>
                </a:ext>
              </a:extLst>
            </p:cNvPr>
            <p:cNvSpPr/>
            <p:nvPr/>
          </p:nvSpPr>
          <p:spPr>
            <a:xfrm>
              <a:off x="3352800" y="30480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9688FF-B590-1344-BE9C-EC0D0AB266CE}"/>
                </a:ext>
              </a:extLst>
            </p:cNvPr>
            <p:cNvCxnSpPr/>
            <p:nvPr/>
          </p:nvCxnSpPr>
          <p:spPr>
            <a:xfrm>
              <a:off x="3048000" y="32004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48CBCCB-6C3F-2542-9A9E-B7C4ECC3EE09}"/>
                </a:ext>
              </a:extLst>
            </p:cNvPr>
            <p:cNvCxnSpPr/>
            <p:nvPr/>
          </p:nvCxnSpPr>
          <p:spPr>
            <a:xfrm rot="5400000">
              <a:off x="2629694" y="3771106"/>
              <a:ext cx="1143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A5302E6-8032-E240-8501-4509B72F0230}"/>
                </a:ext>
              </a:extLst>
            </p:cNvPr>
            <p:cNvCxnSpPr/>
            <p:nvPr/>
          </p:nvCxnSpPr>
          <p:spPr>
            <a:xfrm>
              <a:off x="1828800" y="4343400"/>
              <a:ext cx="2286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792EE2-4D23-9E4E-BAA2-FB410F158668}"/>
                </a:ext>
              </a:extLst>
            </p:cNvPr>
            <p:cNvCxnSpPr/>
            <p:nvPr/>
          </p:nvCxnSpPr>
          <p:spPr>
            <a:xfrm rot="16200000">
              <a:off x="1677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37C758-7EDE-564B-9732-842077D655D1}"/>
                </a:ext>
              </a:extLst>
            </p:cNvPr>
            <p:cNvCxnSpPr/>
            <p:nvPr/>
          </p:nvCxnSpPr>
          <p:spPr>
            <a:xfrm rot="16200000">
              <a:off x="2437607" y="4495006"/>
              <a:ext cx="30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B6395C-1C62-A945-821B-F6ADDCDBAED7}"/>
                </a:ext>
              </a:extLst>
            </p:cNvPr>
            <p:cNvCxnSpPr/>
            <p:nvPr/>
          </p:nvCxnSpPr>
          <p:spPr>
            <a:xfrm rot="16200000">
              <a:off x="3198019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2C4D9B-8FB3-974F-8EC7-F5B4880A85CA}"/>
                </a:ext>
              </a:extLst>
            </p:cNvPr>
            <p:cNvCxnSpPr/>
            <p:nvPr/>
          </p:nvCxnSpPr>
          <p:spPr>
            <a:xfrm rot="16200000">
              <a:off x="3963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B0381E-0F6D-FC4C-843E-ACA4412F9339}"/>
                </a:ext>
              </a:extLst>
            </p:cNvPr>
            <p:cNvSpPr/>
            <p:nvPr/>
          </p:nvSpPr>
          <p:spPr>
            <a:xfrm>
              <a:off x="3962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86164D-F9F9-FC42-94A0-E34B43ABC5BC}"/>
                </a:ext>
              </a:extLst>
            </p:cNvPr>
            <p:cNvSpPr/>
            <p:nvPr/>
          </p:nvSpPr>
          <p:spPr>
            <a:xfrm>
              <a:off x="1676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FDE1FF-031B-E242-80EE-26651A6C9E3F}"/>
                </a:ext>
              </a:extLst>
            </p:cNvPr>
            <p:cNvSpPr/>
            <p:nvPr/>
          </p:nvSpPr>
          <p:spPr>
            <a:xfrm>
              <a:off x="2362200" y="46482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77B034-90B1-284C-A27E-8A76BA25E194}"/>
                </a:ext>
              </a:extLst>
            </p:cNvPr>
            <p:cNvSpPr/>
            <p:nvPr/>
          </p:nvSpPr>
          <p:spPr>
            <a:xfrm>
              <a:off x="3200400" y="4648200"/>
              <a:ext cx="381000" cy="304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419" name="TextBox 16">
            <a:extLst>
              <a:ext uri="{FF2B5EF4-FFF2-40B4-BE49-F238E27FC236}">
                <a16:creationId xmlns:a16="http://schemas.microsoft.com/office/drawing/2014/main" id="{E059E11B-2459-B343-A5C2-8C26CE9F8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908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What do we know for sure to start?</a:t>
            </a:r>
          </a:p>
        </p:txBody>
      </p:sp>
      <p:sp>
        <p:nvSpPr>
          <p:cNvPr id="60420" name="TextBox 21">
            <a:extLst>
              <a:ext uri="{FF2B5EF4-FFF2-40B4-BE49-F238E27FC236}">
                <a16:creationId xmlns:a16="http://schemas.microsoft.com/office/drawing/2014/main" id="{3BB765EE-5F2D-D140-B2B1-C6F934E85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43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A__</a:t>
            </a:r>
          </a:p>
        </p:txBody>
      </p:sp>
    </p:spTree>
    <p:extLst>
      <p:ext uri="{BB962C8B-B14F-4D97-AF65-F5344CB8AC3E}">
        <p14:creationId xmlns:p14="http://schemas.microsoft.com/office/powerpoint/2010/main" val="160272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CEDC9E29-67D4-5A45-8117-2ECBE467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if we had decided it is a dominant trait…?</a:t>
            </a:r>
          </a:p>
        </p:txBody>
      </p:sp>
      <p:grpSp>
        <p:nvGrpSpPr>
          <p:cNvPr id="61442" name="Group 3">
            <a:extLst>
              <a:ext uri="{FF2B5EF4-FFF2-40B4-BE49-F238E27FC236}">
                <a16:creationId xmlns:a16="http://schemas.microsoft.com/office/drawing/2014/main" id="{E3869974-ACFD-1347-8C92-279C449239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86000"/>
            <a:ext cx="2667000" cy="1981200"/>
            <a:chOff x="1676400" y="3048000"/>
            <a:chExt cx="2667000" cy="1981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9AA892-649E-2C49-AD4A-FA32D1BB4F5B}"/>
                </a:ext>
              </a:extLst>
            </p:cNvPr>
            <p:cNvSpPr/>
            <p:nvPr/>
          </p:nvSpPr>
          <p:spPr>
            <a:xfrm>
              <a:off x="2667000" y="3048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CDAFDEB-7116-0D42-B3F4-6A2512ABAF7D}"/>
                </a:ext>
              </a:extLst>
            </p:cNvPr>
            <p:cNvSpPr/>
            <p:nvPr/>
          </p:nvSpPr>
          <p:spPr>
            <a:xfrm>
              <a:off x="3352800" y="30480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43D571-9B93-EB4D-A41C-C6F4F71558B0}"/>
                </a:ext>
              </a:extLst>
            </p:cNvPr>
            <p:cNvCxnSpPr/>
            <p:nvPr/>
          </p:nvCxnSpPr>
          <p:spPr>
            <a:xfrm>
              <a:off x="3048000" y="32004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094EF4E-C516-BB45-8322-7D24941479CB}"/>
                </a:ext>
              </a:extLst>
            </p:cNvPr>
            <p:cNvCxnSpPr/>
            <p:nvPr/>
          </p:nvCxnSpPr>
          <p:spPr>
            <a:xfrm rot="5400000">
              <a:off x="2629694" y="3771106"/>
              <a:ext cx="1143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020685-59E9-1846-9E4D-8F484110DE31}"/>
                </a:ext>
              </a:extLst>
            </p:cNvPr>
            <p:cNvCxnSpPr/>
            <p:nvPr/>
          </p:nvCxnSpPr>
          <p:spPr>
            <a:xfrm>
              <a:off x="1828800" y="4343400"/>
              <a:ext cx="2286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821B63-4B65-044C-959C-E1F695486B7A}"/>
                </a:ext>
              </a:extLst>
            </p:cNvPr>
            <p:cNvCxnSpPr/>
            <p:nvPr/>
          </p:nvCxnSpPr>
          <p:spPr>
            <a:xfrm rot="16200000">
              <a:off x="1677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6AD0D2-2C7B-9F4E-83BF-CC3619209823}"/>
                </a:ext>
              </a:extLst>
            </p:cNvPr>
            <p:cNvCxnSpPr/>
            <p:nvPr/>
          </p:nvCxnSpPr>
          <p:spPr>
            <a:xfrm rot="16200000">
              <a:off x="2437607" y="4495006"/>
              <a:ext cx="30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D32922-3F79-DE4A-87A6-1529E1FBDE25}"/>
                </a:ext>
              </a:extLst>
            </p:cNvPr>
            <p:cNvCxnSpPr/>
            <p:nvPr/>
          </p:nvCxnSpPr>
          <p:spPr>
            <a:xfrm rot="16200000">
              <a:off x="3198019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557AABD-E921-3344-BA74-A245ACABAB67}"/>
                </a:ext>
              </a:extLst>
            </p:cNvPr>
            <p:cNvCxnSpPr/>
            <p:nvPr/>
          </p:nvCxnSpPr>
          <p:spPr>
            <a:xfrm rot="16200000">
              <a:off x="3963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653BD3-7BA5-D942-BB4C-E257F54713AC}"/>
                </a:ext>
              </a:extLst>
            </p:cNvPr>
            <p:cNvSpPr/>
            <p:nvPr/>
          </p:nvSpPr>
          <p:spPr>
            <a:xfrm>
              <a:off x="3962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F51E39-5539-804D-BE43-334F5CEC817A}"/>
                </a:ext>
              </a:extLst>
            </p:cNvPr>
            <p:cNvSpPr/>
            <p:nvPr/>
          </p:nvSpPr>
          <p:spPr>
            <a:xfrm>
              <a:off x="1676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7C65C4-8522-6D4A-950F-40CED66CA1BD}"/>
                </a:ext>
              </a:extLst>
            </p:cNvPr>
            <p:cNvSpPr/>
            <p:nvPr/>
          </p:nvSpPr>
          <p:spPr>
            <a:xfrm>
              <a:off x="2362200" y="46482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4EDD25-7373-0A49-AF00-1E16B5FD1CB1}"/>
                </a:ext>
              </a:extLst>
            </p:cNvPr>
            <p:cNvSpPr/>
            <p:nvPr/>
          </p:nvSpPr>
          <p:spPr>
            <a:xfrm>
              <a:off x="3200400" y="4648200"/>
              <a:ext cx="381000" cy="304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43" name="TextBox 21">
            <a:extLst>
              <a:ext uri="{FF2B5EF4-FFF2-40B4-BE49-F238E27FC236}">
                <a16:creationId xmlns:a16="http://schemas.microsoft.com/office/drawing/2014/main" id="{586386B9-F36F-CD4B-91D8-4F963BD72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343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A__</a:t>
            </a:r>
          </a:p>
        </p:txBody>
      </p:sp>
      <p:sp>
        <p:nvSpPr>
          <p:cNvPr id="61444" name="TextBox 18">
            <a:extLst>
              <a:ext uri="{FF2B5EF4-FFF2-40B4-BE49-F238E27FC236}">
                <a16:creationId xmlns:a16="http://schemas.microsoft.com/office/drawing/2014/main" id="{D0CC5AF2-AD95-5744-B360-8F7F52B4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81600"/>
            <a:ext cx="6248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This child would have had to inherit a dominant allele from Mom or Dad----If Mom or Dad had a dominant allele for this trait they would also express this trait.  The pedigree shows them as unaffected---so the guess of </a:t>
            </a:r>
            <a:r>
              <a:rPr lang="en-US" altLang="en-US" sz="1800" b="1" i="1">
                <a:latin typeface="Arial" panose="020B0604020202020204" pitchFamily="34" charset="0"/>
              </a:rPr>
              <a:t>dominant </a:t>
            </a:r>
            <a:r>
              <a:rPr lang="en-US" altLang="en-US" sz="1800">
                <a:latin typeface="Arial" panose="020B0604020202020204" pitchFamily="34" charset="0"/>
              </a:rPr>
              <a:t>for this trait is </a:t>
            </a:r>
            <a:r>
              <a:rPr lang="en-US" altLang="en-US" sz="1800" b="1" i="1">
                <a:latin typeface="Arial" panose="020B0604020202020204" pitchFamily="34" charset="0"/>
              </a:rPr>
              <a:t>inconsistent</a:t>
            </a:r>
            <a:r>
              <a:rPr lang="en-US" altLang="en-US" sz="1800">
                <a:latin typeface="Arial" panose="020B0604020202020204" pitchFamily="34" charset="0"/>
              </a:rPr>
              <a:t> with its pattern of inheritance.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E26054-BF42-EB4F-9557-0715C5138F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52600" y="4724400"/>
            <a:ext cx="533400" cy="3810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6377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24707818-5863-694B-9289-20234F1B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Try this one!</a:t>
            </a:r>
          </a:p>
        </p:txBody>
      </p:sp>
      <p:grpSp>
        <p:nvGrpSpPr>
          <p:cNvPr id="62466" name="Content Placeholder 3">
            <a:extLst>
              <a:ext uri="{FF2B5EF4-FFF2-40B4-BE49-F238E27FC236}">
                <a16:creationId xmlns:a16="http://schemas.microsoft.com/office/drawing/2014/main" id="{E48A1D58-6A38-1E44-84A0-2939D384CB36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1066800" y="2438400"/>
            <a:ext cx="2819400" cy="3306763"/>
            <a:chOff x="1676400" y="3048000"/>
            <a:chExt cx="2667000" cy="1981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034EAD-DA77-AA44-AC1A-A03740F68792}"/>
                </a:ext>
              </a:extLst>
            </p:cNvPr>
            <p:cNvSpPr/>
            <p:nvPr/>
          </p:nvSpPr>
          <p:spPr>
            <a:xfrm>
              <a:off x="2667515" y="3048000"/>
              <a:ext cx="379928" cy="30436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D9CD13-C0A1-3C4D-AF5B-00BC8A64A3D7}"/>
                </a:ext>
              </a:extLst>
            </p:cNvPr>
            <p:cNvSpPr/>
            <p:nvPr/>
          </p:nvSpPr>
          <p:spPr>
            <a:xfrm>
              <a:off x="3352285" y="3048000"/>
              <a:ext cx="458016" cy="381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378530F-D5E9-1A42-B3B2-01D602AFD4BD}"/>
                </a:ext>
              </a:extLst>
            </p:cNvPr>
            <p:cNvCxnSpPr/>
            <p:nvPr/>
          </p:nvCxnSpPr>
          <p:spPr>
            <a:xfrm>
              <a:off x="3047443" y="3200180"/>
              <a:ext cx="304842" cy="1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F7B6EF-5031-4945-BDEA-BD6B4FF3DFC8}"/>
                </a:ext>
              </a:extLst>
            </p:cNvPr>
            <p:cNvCxnSpPr/>
            <p:nvPr/>
          </p:nvCxnSpPr>
          <p:spPr>
            <a:xfrm rot="5400000">
              <a:off x="2629738" y="3771058"/>
              <a:ext cx="1143256" cy="1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5D91E7-DFA4-0E45-81A9-1B5D1C3D480C}"/>
                </a:ext>
              </a:extLst>
            </p:cNvPr>
            <p:cNvCxnSpPr/>
            <p:nvPr/>
          </p:nvCxnSpPr>
          <p:spPr>
            <a:xfrm>
              <a:off x="1828071" y="4343436"/>
              <a:ext cx="2287072" cy="1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E92EC51-BD1D-7744-9050-B1D1386D7077}"/>
                </a:ext>
              </a:extLst>
            </p:cNvPr>
            <p:cNvCxnSpPr/>
            <p:nvPr/>
          </p:nvCxnSpPr>
          <p:spPr>
            <a:xfrm rot="16200000">
              <a:off x="1677393" y="4494115"/>
              <a:ext cx="304361" cy="3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5A80DF3-4930-9C42-BE30-3A690F8DBE23}"/>
                </a:ext>
              </a:extLst>
            </p:cNvPr>
            <p:cNvCxnSpPr/>
            <p:nvPr/>
          </p:nvCxnSpPr>
          <p:spPr>
            <a:xfrm rot="16200000">
              <a:off x="2437998" y="4494866"/>
              <a:ext cx="304361" cy="15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95F232-DF00-CA49-BB17-DE28ECEB7284}"/>
                </a:ext>
              </a:extLst>
            </p:cNvPr>
            <p:cNvCxnSpPr/>
            <p:nvPr/>
          </p:nvCxnSpPr>
          <p:spPr>
            <a:xfrm rot="16200000">
              <a:off x="3197852" y="4494866"/>
              <a:ext cx="304361" cy="15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D69BC8-C45D-BD42-AA82-CCB3E9BDD821}"/>
                </a:ext>
              </a:extLst>
            </p:cNvPr>
            <p:cNvCxnSpPr/>
            <p:nvPr/>
          </p:nvCxnSpPr>
          <p:spPr>
            <a:xfrm rot="16200000">
              <a:off x="3963714" y="4494866"/>
              <a:ext cx="304361" cy="15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C66E67-4A56-5C45-85EA-2BB5B5A1FE2D}"/>
                </a:ext>
              </a:extLst>
            </p:cNvPr>
            <p:cNvSpPr/>
            <p:nvPr/>
          </p:nvSpPr>
          <p:spPr>
            <a:xfrm>
              <a:off x="3961971" y="4647797"/>
              <a:ext cx="381429" cy="305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7E2FE1-E4DE-D642-8AA7-4F6D04833B4D}"/>
                </a:ext>
              </a:extLst>
            </p:cNvPr>
            <p:cNvSpPr/>
            <p:nvPr/>
          </p:nvSpPr>
          <p:spPr>
            <a:xfrm>
              <a:off x="1676400" y="4647797"/>
              <a:ext cx="381429" cy="305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EFED55-5678-2C4E-80AD-1424E0BD917D}"/>
                </a:ext>
              </a:extLst>
            </p:cNvPr>
            <p:cNvSpPr/>
            <p:nvPr/>
          </p:nvSpPr>
          <p:spPr>
            <a:xfrm>
              <a:off x="2362672" y="4647797"/>
              <a:ext cx="456514" cy="3814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63A1D8-865B-604C-A091-F3DF50771B1A}"/>
                </a:ext>
              </a:extLst>
            </p:cNvPr>
            <p:cNvSpPr/>
            <p:nvPr/>
          </p:nvSpPr>
          <p:spPr>
            <a:xfrm>
              <a:off x="3200615" y="4647797"/>
              <a:ext cx="381429" cy="30531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2467" name="TextBox 1">
            <a:extLst>
              <a:ext uri="{FF2B5EF4-FFF2-40B4-BE49-F238E27FC236}">
                <a16:creationId xmlns:a16="http://schemas.microsoft.com/office/drawing/2014/main" id="{D2DEBDFD-4A96-0C48-84F9-F85FFE435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057400"/>
            <a:ext cx="2971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It could be </a:t>
            </a:r>
            <a:r>
              <a:rPr lang="en-US" altLang="en-US" sz="1800" b="1">
                <a:latin typeface="Arial" panose="020B0604020202020204" pitchFamily="34" charset="0"/>
              </a:rPr>
              <a:t>either dominant </a:t>
            </a:r>
            <a:r>
              <a:rPr lang="en-US" altLang="en-US" sz="2400" b="1" u="sng">
                <a:latin typeface="Arial" panose="020B0604020202020204" pitchFamily="34" charset="0"/>
              </a:rPr>
              <a:t>or </a:t>
            </a:r>
            <a:r>
              <a:rPr lang="en-US" altLang="en-US" sz="1800" b="1">
                <a:latin typeface="Arial" panose="020B0604020202020204" pitchFamily="34" charset="0"/>
              </a:rPr>
              <a:t>recessive</a:t>
            </a:r>
            <a:r>
              <a:rPr lang="en-US" altLang="en-US" sz="1800">
                <a:latin typeface="Arial" panose="020B0604020202020204" pitchFamily="34" charset="0"/>
              </a:rPr>
              <a:t>---draw it out and show (separately)  genotypes consistent with either.</a:t>
            </a:r>
          </a:p>
        </p:txBody>
      </p:sp>
      <p:sp>
        <p:nvSpPr>
          <p:cNvPr id="62468" name="TextBox 2">
            <a:extLst>
              <a:ext uri="{FF2B5EF4-FFF2-40B4-BE49-F238E27FC236}">
                <a16:creationId xmlns:a16="http://schemas.microsoft.com/office/drawing/2014/main" id="{A055768D-7190-B046-A26F-F85373C5B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549775"/>
            <a:ext cx="312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Important!!!!  </a:t>
            </a:r>
            <a:r>
              <a:rPr lang="en-US" altLang="en-US" sz="1800">
                <a:latin typeface="Arial" panose="020B0604020202020204" pitchFamily="34" charset="0"/>
              </a:rPr>
              <a:t>A trait cannot be both dominant AND recessive—We would have to look at more individuals and generations to know for sure.</a:t>
            </a:r>
          </a:p>
        </p:txBody>
      </p:sp>
    </p:spTree>
    <p:extLst>
      <p:ext uri="{BB962C8B-B14F-4D97-AF65-F5344CB8AC3E}">
        <p14:creationId xmlns:p14="http://schemas.microsoft.com/office/powerpoint/2010/main" val="309533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7">
            <a:extLst>
              <a:ext uri="{FF2B5EF4-FFF2-40B4-BE49-F238E27FC236}">
                <a16:creationId xmlns:a16="http://schemas.microsoft.com/office/drawing/2014/main" id="{9E1D3342-1DF7-544F-84AC-6F66737F6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</a:rPr>
              <a:t>Figure 3.14a</a:t>
            </a:r>
          </a:p>
        </p:txBody>
      </p:sp>
      <p:pic>
        <p:nvPicPr>
          <p:cNvPr id="64514" name="Picture 12">
            <a:extLst>
              <a:ext uri="{FF2B5EF4-FFF2-40B4-BE49-F238E27FC236}">
                <a16:creationId xmlns:a16="http://schemas.microsoft.com/office/drawing/2014/main" id="{2A9D6AB6-0ED5-2F4B-921E-65227F54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2"/>
          <a:stretch>
            <a:fillRect/>
          </a:stretch>
        </p:blipFill>
        <p:spPr bwMode="auto">
          <a:xfrm>
            <a:off x="298450" y="1943100"/>
            <a:ext cx="85455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3">
            <a:extLst>
              <a:ext uri="{FF2B5EF4-FFF2-40B4-BE49-F238E27FC236}">
                <a16:creationId xmlns:a16="http://schemas.microsoft.com/office/drawing/2014/main" id="{06CB7D92-C82F-154E-A01D-E643B9FD2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PRACTICE  PEDIGREES!!</a:t>
            </a:r>
          </a:p>
        </p:txBody>
      </p:sp>
      <p:sp>
        <p:nvSpPr>
          <p:cNvPr id="64516" name="TextBox 4">
            <a:extLst>
              <a:ext uri="{FF2B5EF4-FFF2-40B4-BE49-F238E27FC236}">
                <a16:creationId xmlns:a16="http://schemas.microsoft.com/office/drawing/2014/main" id="{CDBBFF10-DA95-E345-8896-CB3F2585E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05400"/>
            <a:ext cx="556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i="1"/>
              <a:t>“</a:t>
            </a:r>
            <a:r>
              <a:rPr lang="en-US" altLang="ja-JP" sz="1800" b="1" i="1">
                <a:cs typeface="Arial" panose="020B0604020202020204" pitchFamily="34" charset="0"/>
              </a:rPr>
              <a:t> Autosomal</a:t>
            </a:r>
            <a:r>
              <a:rPr lang="ja-JP" altLang="en-US" sz="1800" b="1" i="1"/>
              <a:t>”</a:t>
            </a:r>
            <a:r>
              <a:rPr lang="en-US" altLang="ja-JP" sz="1800" b="1" i="1"/>
              <a:t> </a:t>
            </a:r>
            <a:r>
              <a:rPr lang="en-US" altLang="ja-JP" sz="1800" b="1"/>
              <a:t>refers to chromosomes which have no role in sex determination.  In humans, chromosomes 1-22 are autosomes, X and Y are sex chromosomes. </a:t>
            </a:r>
            <a:endParaRPr lang="en-US" altLang="en-US" sz="1800" b="1"/>
          </a:p>
        </p:txBody>
      </p:sp>
      <p:sp>
        <p:nvSpPr>
          <p:cNvPr id="64517" name="TextBox 1">
            <a:extLst>
              <a:ext uri="{FF2B5EF4-FFF2-40B4-BE49-F238E27FC236}">
                <a16:creationId xmlns:a16="http://schemas.microsoft.com/office/drawing/2014/main" id="{14DCB538-5B77-E04E-AE14-9793AB01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657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mr-IN" altLang="en-US" sz="1800">
                <a:latin typeface="Arial" panose="020B0604020202020204" pitchFamily="34" charset="0"/>
                <a:ea typeface="Mangal" panose="02040503050203030202" pitchFamily="18" charset="0"/>
              </a:rPr>
              <a:t>…</a:t>
            </a:r>
            <a:r>
              <a:rPr lang="en-US" altLang="en-US" sz="1800" b="1">
                <a:latin typeface="Arial" panose="020B0604020202020204" pitchFamily="34" charset="0"/>
              </a:rPr>
              <a:t>but not always!</a:t>
            </a:r>
          </a:p>
        </p:txBody>
      </p:sp>
    </p:spTree>
    <p:extLst>
      <p:ext uri="{BB962C8B-B14F-4D97-AF65-F5344CB8AC3E}">
        <p14:creationId xmlns:p14="http://schemas.microsoft.com/office/powerpoint/2010/main" val="3590111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7">
            <a:extLst>
              <a:ext uri="{FF2B5EF4-FFF2-40B4-BE49-F238E27FC236}">
                <a16:creationId xmlns:a16="http://schemas.microsoft.com/office/drawing/2014/main" id="{1D78AE3C-7A18-B047-8F10-B7B9D465B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</a:rPr>
              <a:t>Figure 3.14</a:t>
            </a:r>
          </a:p>
        </p:txBody>
      </p:sp>
      <p:pic>
        <p:nvPicPr>
          <p:cNvPr id="66562" name="Picture 12">
            <a:extLst>
              <a:ext uri="{FF2B5EF4-FFF2-40B4-BE49-F238E27FC236}">
                <a16:creationId xmlns:a16="http://schemas.microsoft.com/office/drawing/2014/main" id="{6B478743-9B97-114F-A6A2-2FACDA5E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"/>
          <a:stretch>
            <a:fillRect/>
          </a:stretch>
        </p:blipFill>
        <p:spPr bwMode="auto">
          <a:xfrm>
            <a:off x="304800" y="839788"/>
            <a:ext cx="85328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84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3F0C-A9FD-6946-969C-FA43EBDD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C68D-D67E-6D43-B2E2-10149FACC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are a partial list of genetic human traits which cause problems in basic living---So we call them diseases. </a:t>
            </a:r>
          </a:p>
          <a:p>
            <a:endParaRPr lang="en-US" dirty="0"/>
          </a:p>
          <a:p>
            <a:r>
              <a:rPr lang="en-US" dirty="0"/>
              <a:t>Not all genetic traits are diseases.  Not all diseases are genetic. </a:t>
            </a:r>
          </a:p>
          <a:p>
            <a:r>
              <a:rPr lang="en-US" dirty="0"/>
              <a:t>Your book has a short list in table 3.4</a:t>
            </a:r>
          </a:p>
        </p:txBody>
      </p:sp>
    </p:spTree>
    <p:extLst>
      <p:ext uri="{BB962C8B-B14F-4D97-AF65-F5344CB8AC3E}">
        <p14:creationId xmlns:p14="http://schemas.microsoft.com/office/powerpoint/2010/main" val="272374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8078-1AFB-C84B-B57F-A32C3D72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29625-EEE3-5049-A36A-52D04590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B2071-BA29-074B-A004-C0C32261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735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6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6C35-2E8E-0B4F-A5AC-47FB8704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17A5-7AF9-4D43-B9E8-BA5DF27B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 Square analysis</a:t>
            </a:r>
          </a:p>
          <a:p>
            <a:pPr marL="0" indent="0">
              <a:buNone/>
            </a:pPr>
            <a:r>
              <a:rPr lang="en-US" dirty="0"/>
              <a:t>	Null hypothesis</a:t>
            </a:r>
          </a:p>
          <a:p>
            <a:pPr marL="0" indent="0">
              <a:buNone/>
            </a:pPr>
            <a:r>
              <a:rPr lang="en-US" dirty="0"/>
              <a:t>	P-values</a:t>
            </a:r>
          </a:p>
          <a:p>
            <a:pPr marL="0" indent="0">
              <a:buNone/>
            </a:pPr>
            <a:r>
              <a:rPr lang="en-US" dirty="0"/>
              <a:t>	Sample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011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7B33-9521-734E-956D-550DD0B0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CB81-D018-6243-840E-B56E6E5D7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C1B47-8C43-D24E-AB02-207D6F6B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735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26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9D88-BCF9-8942-B5E6-921047A8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Recessive traits/diseases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FC17-E55D-9544-A978-67A0564D3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Going beyond symbols and names---how generally do we think of a recessive trait?</a:t>
            </a:r>
          </a:p>
          <a:p>
            <a:pPr lvl="1"/>
            <a:r>
              <a:rPr lang="en-US" dirty="0"/>
              <a:t>An individual must inherit 2 recessive alleles to express the trait.  </a:t>
            </a:r>
          </a:p>
          <a:p>
            <a:pPr lvl="1"/>
            <a:r>
              <a:rPr lang="en-US" dirty="0"/>
              <a:t>What might the recessive alleles represent?</a:t>
            </a:r>
          </a:p>
        </p:txBody>
      </p:sp>
    </p:spTree>
    <p:extLst>
      <p:ext uri="{BB962C8B-B14F-4D97-AF65-F5344CB8AC3E}">
        <p14:creationId xmlns:p14="http://schemas.microsoft.com/office/powerpoint/2010/main" val="85833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3CDFDA0-21E4-6F49-B7DB-21683E25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example</a:t>
            </a:r>
            <a:r>
              <a:rPr lang="mr-IN" altLang="en-US"/>
              <a:t>…</a:t>
            </a:r>
            <a:r>
              <a:rPr lang="en-US" altLang="en-US"/>
              <a:t>autosomal recessive</a:t>
            </a:r>
            <a:br>
              <a:rPr lang="en-US" altLang="en-US"/>
            </a:br>
            <a:r>
              <a:rPr lang="en-US" altLang="en-US"/>
              <a:t>Albinism</a:t>
            </a:r>
          </a:p>
        </p:txBody>
      </p:sp>
      <p:pic>
        <p:nvPicPr>
          <p:cNvPr id="19458" name="Content Placeholder 3">
            <a:extLst>
              <a:ext uri="{FF2B5EF4-FFF2-40B4-BE49-F238E27FC236}">
                <a16:creationId xmlns:a16="http://schemas.microsoft.com/office/drawing/2014/main" id="{3497EDDF-5453-B34A-99C0-7E03521A2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10" r="-12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3118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13AAEBC-D8D6-2C4E-8005-AC09D162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altLang="en-US" sz="3600"/>
              <a:t>Let</a:t>
            </a:r>
            <a:r>
              <a:rPr lang="ja-JP" altLang="en-US" sz="3600"/>
              <a:t>’</a:t>
            </a:r>
            <a:r>
              <a:rPr lang="en-US" altLang="ja-JP" sz="3600"/>
              <a:t>s think about recessive traits…</a:t>
            </a:r>
            <a:endParaRPr lang="en-US" altLang="en-US" sz="3600"/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4D14BD77-734D-5048-B53D-0B7F16DB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altLang="en-US" sz="2400">
                <a:solidFill>
                  <a:srgbClr val="FF0000"/>
                </a:solidFill>
              </a:rPr>
              <a:t>Albinism</a:t>
            </a:r>
            <a:r>
              <a:rPr lang="en-US" altLang="en-US" sz="2400"/>
              <a:t>   AA  or Aa  genotype---normal pigmentation</a:t>
            </a:r>
            <a:endParaRPr lang="en-US" altLang="en-US" sz="160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/>
              <a:t>				</a:t>
            </a:r>
            <a:r>
              <a:rPr lang="en-US" altLang="en-US" sz="2400">
                <a:solidFill>
                  <a:srgbClr val="FF0000"/>
                </a:solidFill>
              </a:rPr>
              <a:t>aa</a:t>
            </a:r>
            <a:r>
              <a:rPr lang="en-US" altLang="en-US" sz="2400"/>
              <a:t>  genotype no skin/hair/eye pigment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40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/>
              <a:t>Molecular explanation?  The </a:t>
            </a:r>
            <a:r>
              <a:rPr lang="ja-JP" altLang="en-US" sz="2400"/>
              <a:t>“</a:t>
            </a:r>
            <a:r>
              <a:rPr lang="en-US" altLang="ja-JP" sz="2400"/>
              <a:t>A</a:t>
            </a:r>
            <a:r>
              <a:rPr lang="ja-JP" altLang="en-US" sz="2400"/>
              <a:t>”</a:t>
            </a:r>
            <a:r>
              <a:rPr lang="en-US" altLang="ja-JP" sz="2400"/>
              <a:t> gene controls production of skin pigment---melanin.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/>
              <a:t> A allele= normal/</a:t>
            </a:r>
            <a:r>
              <a:rPr lang="en-US" altLang="en-US" sz="2400">
                <a:solidFill>
                  <a:srgbClr val="FF0000"/>
                </a:solidFill>
              </a:rPr>
              <a:t>wild-type</a:t>
            </a:r>
            <a:r>
              <a:rPr lang="en-US" altLang="en-US" sz="2400"/>
              <a:t> allele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/>
              <a:t>a  allele= abnormal/</a:t>
            </a:r>
            <a:r>
              <a:rPr lang="en-US" altLang="en-US" sz="2400">
                <a:solidFill>
                  <a:srgbClr val="FF0000"/>
                </a:solidFill>
              </a:rPr>
              <a:t>mutant</a:t>
            </a:r>
            <a:r>
              <a:rPr lang="en-US" altLang="en-US" sz="2400"/>
              <a:t>/non-functional allele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40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/>
              <a:t>A__ normal pigment		aa no pigment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/>
              <a:t>(one normal allele is sufficient for normal pigmentation)</a:t>
            </a:r>
          </a:p>
        </p:txBody>
      </p:sp>
    </p:spTree>
    <p:extLst>
      <p:ext uri="{BB962C8B-B14F-4D97-AF65-F5344CB8AC3E}">
        <p14:creationId xmlns:p14="http://schemas.microsoft.com/office/powerpoint/2010/main" val="3565685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44AD504-72AF-C14F-8F70-E17917AF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Tay-Sachs disease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13B341F-2796-0042-8423-82B7C6F7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r>
              <a:rPr lang="en-US" altLang="en-US"/>
              <a:t>Another great example of a disease caused by a </a:t>
            </a:r>
            <a:r>
              <a:rPr lang="en-US" altLang="en-US" u="sng"/>
              <a:t>recessive</a:t>
            </a:r>
            <a:r>
              <a:rPr lang="en-US" altLang="en-US"/>
              <a:t> allele of a gene.</a:t>
            </a:r>
          </a:p>
          <a:p>
            <a:pPr lvl="1"/>
            <a:r>
              <a:rPr lang="en-US" altLang="en-US"/>
              <a:t>The allele is rare in the population as a whole, but shows how populations which are geographically or culturally isolated can greatly increase the frequency of any allele.</a:t>
            </a:r>
          </a:p>
          <a:p>
            <a:pPr lvl="2"/>
            <a:r>
              <a:rPr lang="en-US" altLang="en-US"/>
              <a:t>(1/27 Ashkenazi Jews (Jews of central or eastern European descent) is a heterozygous </a:t>
            </a:r>
            <a:r>
              <a:rPr lang="en-US" altLang="en-US">
                <a:solidFill>
                  <a:srgbClr val="FF0000"/>
                </a:solidFill>
              </a:rPr>
              <a:t>carrier </a:t>
            </a:r>
            <a:r>
              <a:rPr lang="en-US" altLang="en-US"/>
              <a:t>of the Tay Sachs allele.) Among other Jewish groups only 1/250 are carriers.</a:t>
            </a:r>
          </a:p>
          <a:p>
            <a:pPr lvl="2"/>
            <a:endParaRPr lang="en-US" altLang="en-US"/>
          </a:p>
          <a:p>
            <a:pPr lvl="2"/>
            <a:r>
              <a:rPr lang="en-US" altLang="en-US"/>
              <a:t>P.61-62---Read about the </a:t>
            </a:r>
            <a:r>
              <a:rPr lang="en-US" altLang="en-US" b="1" i="1"/>
              <a:t>molecular explanation </a:t>
            </a:r>
            <a:r>
              <a:rPr lang="en-US" altLang="en-US"/>
              <a:t>for the disease!  What gene is involved?  HEXA</a:t>
            </a:r>
          </a:p>
        </p:txBody>
      </p:sp>
    </p:spTree>
    <p:extLst>
      <p:ext uri="{BB962C8B-B14F-4D97-AF65-F5344CB8AC3E}">
        <p14:creationId xmlns:p14="http://schemas.microsoft.com/office/powerpoint/2010/main" val="2260289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ACF0BCA-724A-8C4F-8A80-E94B452E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 about </a:t>
            </a:r>
            <a:r>
              <a:rPr lang="en-US" altLang="en-US" i="1"/>
              <a:t>HEXA </a:t>
            </a:r>
            <a:r>
              <a:rPr lang="en-US" altLang="en-US"/>
              <a:t>gene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EDDEF0D-BE86-C244-8633-1BDD60B78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http://ghr.nlm.nih.gov/condition/tay-sachs-disease</a:t>
            </a:r>
            <a:endParaRPr lang="en-US" altLang="en-US"/>
          </a:p>
          <a:p>
            <a:r>
              <a:rPr lang="en-US" altLang="en-US"/>
              <a:t>P. 62 of text</a:t>
            </a:r>
          </a:p>
          <a:p>
            <a:r>
              <a:rPr lang="en-US" altLang="en-US"/>
              <a:t>Genetics Home Reference website---put Tay Sachs in the search box.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21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1E82DF3-D323-7E4A-A905-3643FB9D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</a:t>
            </a:r>
            <a:r>
              <a:rPr lang="en-US" altLang="ja-JP"/>
              <a:t>s think about dominant traits…</a:t>
            </a:r>
            <a:endParaRPr lang="en-US" altLang="en-US"/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07AF9D3B-B052-F547-8C57-9E6962C0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Huntington disease</a:t>
            </a:r>
            <a:r>
              <a:rPr lang="en-US" altLang="en-US"/>
              <a:t>—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hh-normal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Hh</a:t>
            </a:r>
            <a:r>
              <a:rPr lang="en-US" altLang="en-US"/>
              <a:t> or </a:t>
            </a:r>
            <a:r>
              <a:rPr lang="en-US" altLang="en-US">
                <a:solidFill>
                  <a:srgbClr val="FF0000"/>
                </a:solidFill>
              </a:rPr>
              <a:t>HH</a:t>
            </a:r>
            <a:r>
              <a:rPr lang="en-US" altLang="en-US"/>
              <a:t> has the neurological disease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The presence of 1 abnormal allele, somehow overrides the function of the normal allele</a:t>
            </a:r>
          </a:p>
          <a:p>
            <a:pPr lvl="1" algn="ctr">
              <a:buFont typeface="Arial" panose="020B0604020202020204" pitchFamily="34" charset="0"/>
              <a:buNone/>
            </a:pPr>
            <a:r>
              <a:rPr lang="en-US" altLang="en-US"/>
              <a:t>OR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A single copy of the normal allele is not sufficient for normal neurological function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304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B46FF53-0663-4545-99CA-4242B596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Huntington Disease…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2E9684A-809E-B043-8FD9-9C77C60CA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Great example of a disease caused by a </a:t>
            </a:r>
            <a:r>
              <a:rPr lang="en-US" altLang="en-US" u="sng"/>
              <a:t>dominant</a:t>
            </a:r>
            <a:r>
              <a:rPr lang="en-US" altLang="en-US"/>
              <a:t> allele of a gene.</a:t>
            </a:r>
          </a:p>
          <a:p>
            <a:pPr lvl="1"/>
            <a:r>
              <a:rPr lang="en-US" altLang="en-US"/>
              <a:t>Overall, dominant </a:t>
            </a:r>
            <a:r>
              <a:rPr lang="en-US" altLang="en-US" u="sng"/>
              <a:t>diseases</a:t>
            </a:r>
            <a:r>
              <a:rPr lang="en-US" altLang="en-US"/>
              <a:t> (and the alleles that cause them) are fairly rare in the population.</a:t>
            </a:r>
          </a:p>
          <a:p>
            <a:pPr lvl="2"/>
            <a:r>
              <a:rPr lang="en-US" altLang="en-US"/>
              <a:t>Why?  There are no </a:t>
            </a:r>
            <a:r>
              <a:rPr lang="ja-JP" altLang="en-US"/>
              <a:t>“</a:t>
            </a:r>
            <a:r>
              <a:rPr lang="en-US" altLang="ja-JP">
                <a:solidFill>
                  <a:srgbClr val="FF0000"/>
                </a:solidFill>
              </a:rPr>
              <a:t>unaffected carriers</a:t>
            </a:r>
            <a:r>
              <a:rPr lang="ja-JP" altLang="en-US"/>
              <a:t>”</a:t>
            </a:r>
            <a:r>
              <a:rPr lang="en-US" altLang="ja-JP"/>
              <a:t> .  Individuals who carry the allele, always show the trait (have the disease) so they may not be able to reproduce or may opt not to.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855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5438E5D0-31D7-384D-82CA-2D149C37A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Huntington Disease…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BF3DBD99-5943-7240-9C38-7CE6E0CA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Particularly tragic because it does not develop until late life---sometimes 40 years of age or older.</a:t>
            </a:r>
          </a:p>
          <a:p>
            <a:pPr lvl="1"/>
            <a:r>
              <a:rPr lang="en-US" altLang="en-US"/>
              <a:t>Affected individuals may have already had children.</a:t>
            </a:r>
          </a:p>
          <a:p>
            <a:pPr lvl="2"/>
            <a:r>
              <a:rPr lang="en-US" altLang="en-US"/>
              <a:t>What is the probability that an idividual with Huntington disease will have a child with the disease? (Assume the huntingon alleles is rare).</a:t>
            </a:r>
          </a:p>
        </p:txBody>
      </p:sp>
    </p:spTree>
    <p:extLst>
      <p:ext uri="{BB962C8B-B14F-4D97-AF65-F5344CB8AC3E}">
        <p14:creationId xmlns:p14="http://schemas.microsoft.com/office/powerpoint/2010/main" val="3393327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B08893B6-7BF2-EF4F-A956-2288178D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HTT gene—read about it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87564279-C545-E545-A373-E838211AB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http://ghr.nlm.nih.gov/condition/huntington-disease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Genetics Home Reference website---put Huntington disease in the search box.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53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39791C26-2CEC-C849-BCF7-818C29ED4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New Stuff…. How might we look at transmission of traits in humans?...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76DA9F62-535A-1F4D-913E-8902406CC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P1		  F1		F2?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NO! We cannot control breeding in humans!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We are rarely “true breeding” as we choose our mates from outside our clan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F1 X F1---not culturally acceptable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F2—do not produce hundreds of offspring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endParaRPr lang="en-US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FFE25B-37CA-594B-9FE2-0826881EA5D3}"/>
              </a:ext>
            </a:extLst>
          </p:cNvPr>
          <p:cNvCxnSpPr/>
          <p:nvPr/>
        </p:nvCxnSpPr>
        <p:spPr>
          <a:xfrm>
            <a:off x="1295400" y="1981200"/>
            <a:ext cx="1143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C891D7-3068-A542-9544-23027DB58567}"/>
              </a:ext>
            </a:extLst>
          </p:cNvPr>
          <p:cNvCxnSpPr/>
          <p:nvPr/>
        </p:nvCxnSpPr>
        <p:spPr>
          <a:xfrm>
            <a:off x="3048000" y="1905000"/>
            <a:ext cx="1143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262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8ADD8B58-3D6E-C545-A445-A2FAFB5C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Always return to molecular explanations for traits.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9F951243-CBB4-624D-8123-C4827A485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gene/allele          RNA          (protein)          effect/trait/characteristic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Different alleles give rise to different forms of the same protein---explaining specific traits.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C3751A-9FD1-744E-9753-A5C3F115C4B3}"/>
              </a:ext>
            </a:extLst>
          </p:cNvPr>
          <p:cNvCxnSpPr/>
          <p:nvPr/>
        </p:nvCxnSpPr>
        <p:spPr>
          <a:xfrm>
            <a:off x="2819400" y="25146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7B7D56-A8A3-534F-9B48-3062E198A28E}"/>
              </a:ext>
            </a:extLst>
          </p:cNvPr>
          <p:cNvCxnSpPr/>
          <p:nvPr/>
        </p:nvCxnSpPr>
        <p:spPr>
          <a:xfrm>
            <a:off x="4419600" y="25146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D4ECAF-04AD-B940-A78F-9C3D6C8BCEDC}"/>
              </a:ext>
            </a:extLst>
          </p:cNvPr>
          <p:cNvCxnSpPr/>
          <p:nvPr/>
        </p:nvCxnSpPr>
        <p:spPr>
          <a:xfrm>
            <a:off x="6781800" y="2513013"/>
            <a:ext cx="7620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80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ADCDD0AD-2EEF-A440-9FA7-2F190686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3600"/>
            </a:br>
            <a:r>
              <a:rPr lang="en-US" altLang="en-US" sz="3600"/>
              <a:t>Can do a </a:t>
            </a:r>
            <a:r>
              <a:rPr lang="ja-JP" altLang="en-US" sz="3600"/>
              <a:t>“</a:t>
            </a:r>
            <a:r>
              <a:rPr lang="en-US" altLang="ja-JP" sz="3600"/>
              <a:t>retrospective</a:t>
            </a:r>
            <a:r>
              <a:rPr lang="ja-JP" altLang="en-US" sz="3600"/>
              <a:t>”</a:t>
            </a:r>
            <a:r>
              <a:rPr lang="en-US" altLang="ja-JP" sz="3600"/>
              <a:t> examination of family called---</a:t>
            </a:r>
            <a:r>
              <a:rPr lang="en-US" altLang="ja-JP" sz="3600">
                <a:solidFill>
                  <a:srgbClr val="FF0000"/>
                </a:solidFill>
              </a:rPr>
              <a:t>Pedigree</a:t>
            </a:r>
            <a:br>
              <a:rPr lang="en-US" altLang="ja-JP">
                <a:solidFill>
                  <a:srgbClr val="FF0000"/>
                </a:solidFill>
              </a:rPr>
            </a:br>
            <a:endParaRPr lang="en-US" altLang="en-US"/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61EF7786-32FD-A049-819B-A802EA13A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en-US"/>
              <a:t>Allows us to look at how a trait was passed from parents to offspring through 2 or more generations.</a:t>
            </a:r>
          </a:p>
          <a:p>
            <a:pPr lvl="1"/>
            <a:r>
              <a:rPr lang="en-US" altLang="en-US"/>
              <a:t>Can trace specific traits, diseases, etc. and ask…</a:t>
            </a:r>
          </a:p>
          <a:p>
            <a:pPr lvl="1"/>
            <a:endParaRPr lang="en-US" altLang="en-US"/>
          </a:p>
          <a:p>
            <a:pPr lvl="2"/>
            <a:r>
              <a:rPr lang="en-US" altLang="en-US"/>
              <a:t>Are these traits passed in a 1 gene-1 trait (Mendelian) pattern?  </a:t>
            </a:r>
          </a:p>
          <a:p>
            <a:pPr lvl="2"/>
            <a:r>
              <a:rPr lang="en-US" altLang="en-US"/>
              <a:t>Can we see  that a trait looks dominant or recessive?</a:t>
            </a:r>
          </a:p>
          <a:p>
            <a:pPr lvl="2"/>
            <a:r>
              <a:rPr lang="en-US" altLang="en-US"/>
              <a:t>Can we predict probabilities of the trait showing up in future generations? </a:t>
            </a:r>
          </a:p>
        </p:txBody>
      </p:sp>
    </p:spTree>
    <p:extLst>
      <p:ext uri="{BB962C8B-B14F-4D97-AF65-F5344CB8AC3E}">
        <p14:creationId xmlns:p14="http://schemas.microsoft.com/office/powerpoint/2010/main" val="26569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7">
            <a:extLst>
              <a:ext uri="{FF2B5EF4-FFF2-40B4-BE49-F238E27FC236}">
                <a16:creationId xmlns:a16="http://schemas.microsoft.com/office/drawing/2014/main" id="{4BC98A68-6DDE-6444-9487-1ADF8D252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88113"/>
            <a:ext cx="297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1148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D53D21"/>
                </a:solidFill>
                <a:latin typeface="Arial" panose="020B0604020202020204" pitchFamily="34" charset="0"/>
              </a:rPr>
              <a:t>Figure 3.13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D1EF5855-804E-034D-B9A3-2FCB3ADA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>
            <a:fillRect/>
          </a:stretch>
        </p:blipFill>
        <p:spPr bwMode="auto">
          <a:xfrm>
            <a:off x="3462338" y="534988"/>
            <a:ext cx="4310062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3">
            <a:extLst>
              <a:ext uri="{FF2B5EF4-FFF2-40B4-BE49-F238E27FC236}">
                <a16:creationId xmlns:a16="http://schemas.microsoft.com/office/drawing/2014/main" id="{F5982F54-44C3-674B-91E1-B8ADA6AD0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MS PGothic" charset="0"/>
              </a:rPr>
              <a:t>Pedigree conventions (ways of doing things)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159ACA3-F1BD-3448-A18E-0F1BC531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22338"/>
            <a:ext cx="381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MS PGothic" charset="0"/>
              </a:rPr>
              <a:t>(people who show the trait we 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MS PGothic" charset="0"/>
              </a:rPr>
              <a:t>are following)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6BFC119-6D5B-154E-AC20-4C1C32A6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11688"/>
            <a:ext cx="381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MS PGothic" charset="0"/>
              </a:rPr>
              <a:t>(the person whose condition initiated the study of the family)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60C9AC1-2A21-2E48-A071-F891E96D4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764088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solidFill>
                  <a:schemeClr val="accent6">
                    <a:lumMod val="75000"/>
                  </a:schemeClr>
                </a:solidFill>
                <a:cs typeface="MS PGothic" charset="0"/>
              </a:rPr>
              <a:t>P=“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cs typeface="MS PGothic" charset="0"/>
              </a:rPr>
              <a:t>proband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MS PGothic" charset="0"/>
              </a:rPr>
              <a:t>”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5DEE57A-D263-B94D-B942-D899B780D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867400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MS PGothic" charset="0"/>
              </a:rPr>
              <a:t>Usually not shown—can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  <a:cs typeface="MS PGothic" charset="0"/>
              </a:rPr>
              <a:t>be inferred</a:t>
            </a:r>
            <a:endParaRPr lang="en-US" sz="1800" dirty="0">
              <a:solidFill>
                <a:schemeClr val="accent6">
                  <a:lumMod val="75000"/>
                </a:schemeClr>
              </a:solidFill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2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242B2512-AB5F-2B47-A634-5D18E217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of pedigrees usually answers 2 questions…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AC3426D0-C043-BA45-BF53-5ECEB32D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en-US"/>
              <a:t>Based on the pattern, what is the most likely </a:t>
            </a:r>
            <a:r>
              <a:rPr lang="en-US" altLang="en-US" u="sng"/>
              <a:t>mode of inheritance</a:t>
            </a:r>
            <a:r>
              <a:rPr lang="en-US" altLang="en-US"/>
              <a:t> of this trait?</a:t>
            </a:r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en-US"/>
          </a:p>
          <a:p>
            <a:pPr marL="514350" indent="-514350"/>
            <a:r>
              <a:rPr lang="en-US" altLang="en-US"/>
              <a:t>recessive trait</a:t>
            </a:r>
          </a:p>
          <a:p>
            <a:pPr marL="514350" indent="-514350"/>
            <a:r>
              <a:rPr lang="en-US" altLang="en-US"/>
              <a:t>dominant trait</a:t>
            </a:r>
          </a:p>
          <a:p>
            <a:pPr marL="514350" indent="-514350"/>
            <a:r>
              <a:rPr lang="en-US" altLang="en-US"/>
              <a:t>seems not to follow Mendelian patterns 	</a:t>
            </a:r>
          </a:p>
          <a:p>
            <a:pPr marL="914400" lvl="1" indent="-514350">
              <a:buFont typeface="Courier New" panose="02070309020205020404" pitchFamily="49" charset="0"/>
              <a:buChar char="o"/>
            </a:pPr>
            <a:r>
              <a:rPr lang="en-US" altLang="en-US"/>
              <a:t>Not a genetic trait at all</a:t>
            </a:r>
          </a:p>
          <a:p>
            <a:pPr marL="914400" lvl="1" indent="-514350">
              <a:buFont typeface="Courier New" panose="02070309020205020404" pitchFamily="49" charset="0"/>
              <a:buChar char="o"/>
            </a:pPr>
            <a:r>
              <a:rPr lang="en-US" altLang="en-US"/>
              <a:t>Shows an extension of Medelian inheritance</a:t>
            </a:r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43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AD717CF9-05EE-C44F-98DC-6DFCDB32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58BAE939-B213-E441-89F1-6D3F36A2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2.  If the trait shows a genetic pattern, what are the most likely genotypes for the individuals?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66BEF1-274E-904E-A98D-3470EC666D52}"/>
              </a:ext>
            </a:extLst>
          </p:cNvPr>
          <p:cNvCxnSpPr/>
          <p:nvPr/>
        </p:nvCxnSpPr>
        <p:spPr>
          <a:xfrm rot="16200000">
            <a:off x="383382" y="5788819"/>
            <a:ext cx="3048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62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70681F07-EC42-2643-894E-F87B203B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general pointers for pedigree analysis…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9A7579D0-8A61-9A4F-A1D6-B88D8E6F5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/>
              <a:t>Practice!  Draw out possibilities and see if they make sense!  Assign a </a:t>
            </a:r>
            <a:r>
              <a:rPr lang="en-US" altLang="en-US" u="sng"/>
              <a:t>mode of inheritance</a:t>
            </a:r>
            <a:r>
              <a:rPr lang="en-US" altLang="en-US"/>
              <a:t>. Do all individuals fit within this mode?</a:t>
            </a:r>
          </a:p>
          <a:p>
            <a:r>
              <a:rPr lang="en-US" altLang="en-US"/>
              <a:t>Remember, these are not Mendel</a:t>
            </a:r>
            <a:r>
              <a:rPr lang="ja-JP" altLang="en-US"/>
              <a:t>’</a:t>
            </a:r>
            <a:r>
              <a:rPr lang="en-US" altLang="ja-JP"/>
              <a:t>s crosses—parents are not necessarily </a:t>
            </a:r>
            <a:r>
              <a:rPr lang="ja-JP" altLang="en-US"/>
              <a:t>“</a:t>
            </a:r>
            <a:r>
              <a:rPr lang="en-US" altLang="ja-JP"/>
              <a:t>true-breeding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 altLang="en-US"/>
              <a:t>Predict probabilities for outcomes.</a:t>
            </a:r>
          </a:p>
          <a:p>
            <a:r>
              <a:rPr lang="en-US" altLang="en-US"/>
              <a:t>Remember some alleles can be considered rare or common in the population.</a:t>
            </a:r>
          </a:p>
          <a:p>
            <a:r>
              <a:rPr lang="en-US" altLang="en-US"/>
              <a:t>Life is not a Punnett square.</a:t>
            </a:r>
          </a:p>
        </p:txBody>
      </p:sp>
    </p:spTree>
    <p:extLst>
      <p:ext uri="{BB962C8B-B14F-4D97-AF65-F5344CB8AC3E}">
        <p14:creationId xmlns:p14="http://schemas.microsoft.com/office/powerpoint/2010/main" val="382781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BF2A4C62-1B92-E442-89CB-4B5A66E4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B4B0F-BED8-2046-8C37-5E4AEE998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grpSp>
        <p:nvGrpSpPr>
          <p:cNvPr id="53251" name="Group 3">
            <a:extLst>
              <a:ext uri="{FF2B5EF4-FFF2-40B4-BE49-F238E27FC236}">
                <a16:creationId xmlns:a16="http://schemas.microsoft.com/office/drawing/2014/main" id="{05FBB8F0-02A3-F64A-9606-A8642DD8B25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86000"/>
            <a:ext cx="2667000" cy="1981200"/>
            <a:chOff x="1676400" y="3048000"/>
            <a:chExt cx="2667000" cy="1981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8FA691-AE17-754F-A0B5-648208A66426}"/>
                </a:ext>
              </a:extLst>
            </p:cNvPr>
            <p:cNvSpPr/>
            <p:nvPr/>
          </p:nvSpPr>
          <p:spPr>
            <a:xfrm>
              <a:off x="2667000" y="30480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205367-A09D-764E-B5C7-3E86DAC92BB6}"/>
                </a:ext>
              </a:extLst>
            </p:cNvPr>
            <p:cNvSpPr/>
            <p:nvPr/>
          </p:nvSpPr>
          <p:spPr>
            <a:xfrm>
              <a:off x="3352800" y="30480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DD2AB97-6309-F043-B48D-E08BD8E5ABC8}"/>
                </a:ext>
              </a:extLst>
            </p:cNvPr>
            <p:cNvCxnSpPr/>
            <p:nvPr/>
          </p:nvCxnSpPr>
          <p:spPr>
            <a:xfrm>
              <a:off x="3048000" y="32004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B3DF378-3735-5B41-B89B-D33DB731F27E}"/>
                </a:ext>
              </a:extLst>
            </p:cNvPr>
            <p:cNvCxnSpPr/>
            <p:nvPr/>
          </p:nvCxnSpPr>
          <p:spPr>
            <a:xfrm rot="5400000">
              <a:off x="2629694" y="3771106"/>
              <a:ext cx="1143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84D386-BC51-FD49-BB4F-8F67E9EB951B}"/>
                </a:ext>
              </a:extLst>
            </p:cNvPr>
            <p:cNvCxnSpPr/>
            <p:nvPr/>
          </p:nvCxnSpPr>
          <p:spPr>
            <a:xfrm>
              <a:off x="1828800" y="4343400"/>
              <a:ext cx="2286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C33889-C5A8-BF45-9DB9-09D0975E2874}"/>
                </a:ext>
              </a:extLst>
            </p:cNvPr>
            <p:cNvCxnSpPr/>
            <p:nvPr/>
          </p:nvCxnSpPr>
          <p:spPr>
            <a:xfrm rot="16200000">
              <a:off x="1677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C785AE-11C1-FC4D-BDD8-DFE4CDA88616}"/>
                </a:ext>
              </a:extLst>
            </p:cNvPr>
            <p:cNvCxnSpPr/>
            <p:nvPr/>
          </p:nvCxnSpPr>
          <p:spPr>
            <a:xfrm rot="16200000">
              <a:off x="2437607" y="4495006"/>
              <a:ext cx="304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52349FF-A750-B148-970C-C5E44CBE7536}"/>
                </a:ext>
              </a:extLst>
            </p:cNvPr>
            <p:cNvCxnSpPr/>
            <p:nvPr/>
          </p:nvCxnSpPr>
          <p:spPr>
            <a:xfrm rot="16200000">
              <a:off x="3198019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CF1697E-43E9-6445-9040-B135BD0F238E}"/>
                </a:ext>
              </a:extLst>
            </p:cNvPr>
            <p:cNvCxnSpPr/>
            <p:nvPr/>
          </p:nvCxnSpPr>
          <p:spPr>
            <a:xfrm rot="16200000">
              <a:off x="3963194" y="4495006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538EE2-190D-D744-97B8-A242E0DF9F3B}"/>
                </a:ext>
              </a:extLst>
            </p:cNvPr>
            <p:cNvSpPr/>
            <p:nvPr/>
          </p:nvSpPr>
          <p:spPr>
            <a:xfrm>
              <a:off x="3962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B8D54E-B732-DC4C-9471-ADD70123BB55}"/>
                </a:ext>
              </a:extLst>
            </p:cNvPr>
            <p:cNvSpPr/>
            <p:nvPr/>
          </p:nvSpPr>
          <p:spPr>
            <a:xfrm>
              <a:off x="1676400" y="4648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E06B8B-05AB-0345-ADA3-C01687802A8A}"/>
                </a:ext>
              </a:extLst>
            </p:cNvPr>
            <p:cNvSpPr/>
            <p:nvPr/>
          </p:nvSpPr>
          <p:spPr>
            <a:xfrm>
              <a:off x="2362200" y="4648200"/>
              <a:ext cx="457200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D5AB38-EF70-7949-863A-69AA82D28DB2}"/>
                </a:ext>
              </a:extLst>
            </p:cNvPr>
            <p:cNvSpPr/>
            <p:nvPr/>
          </p:nvSpPr>
          <p:spPr>
            <a:xfrm>
              <a:off x="3200400" y="4648200"/>
              <a:ext cx="381000" cy="304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3252" name="TextBox 18">
            <a:extLst>
              <a:ext uri="{FF2B5EF4-FFF2-40B4-BE49-F238E27FC236}">
                <a16:creationId xmlns:a16="http://schemas.microsoft.com/office/drawing/2014/main" id="{1A1661D8-EAAE-1349-A0D2-8A88BD3A9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05000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Does the affected individual appear to have a dominant or a recessive trait? (assuming the trait is genetic). </a:t>
            </a:r>
          </a:p>
        </p:txBody>
      </p:sp>
    </p:spTree>
    <p:extLst>
      <p:ext uri="{BB962C8B-B14F-4D97-AF65-F5344CB8AC3E}">
        <p14:creationId xmlns:p14="http://schemas.microsoft.com/office/powerpoint/2010/main" val="39017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1188</Words>
  <Application>Microsoft Macintosh PowerPoint</Application>
  <PresentationFormat>On-screen Show (4:3)</PresentationFormat>
  <Paragraphs>169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Office Theme</vt:lpstr>
      <vt:lpstr>Lecture 14 October 4,2019</vt:lpstr>
      <vt:lpstr>Where were we?....</vt:lpstr>
      <vt:lpstr>New Stuff…. How might we look at transmission of traits in humans?...</vt:lpstr>
      <vt:lpstr> Can do a “retrospective” examination of family called---Pedigree </vt:lpstr>
      <vt:lpstr>PowerPoint Presentation</vt:lpstr>
      <vt:lpstr>Analysis of pedigrees usually answers 2 questions…</vt:lpstr>
      <vt:lpstr>PowerPoint Presentation</vt:lpstr>
      <vt:lpstr>Some general pointers for pedigree analysis…</vt:lpstr>
      <vt:lpstr>Practice!</vt:lpstr>
      <vt:lpstr>Practice!</vt:lpstr>
      <vt:lpstr>Try applying genotypes---If anything is impossible, your guess is wrong!</vt:lpstr>
      <vt:lpstr>What if we had decided it is a dominant trait…?</vt:lpstr>
      <vt:lpstr>What if we had decided it is a dominant trait…?</vt:lpstr>
      <vt:lpstr>What if we had decided it is a dominant trait…?</vt:lpstr>
      <vt:lpstr>Try this one!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Recessive traits/diseases</vt:lpstr>
      <vt:lpstr> example…autosomal recessive Albinism</vt:lpstr>
      <vt:lpstr>Let’s think about recessive traits…</vt:lpstr>
      <vt:lpstr>Tay-Sachs disease</vt:lpstr>
      <vt:lpstr>Read about HEXA gene</vt:lpstr>
      <vt:lpstr>Lets think about dominant traits…</vt:lpstr>
      <vt:lpstr>Huntington Disease…</vt:lpstr>
      <vt:lpstr>Huntington Disease…</vt:lpstr>
      <vt:lpstr>HTT gene—read about it</vt:lpstr>
      <vt:lpstr>Always return to molecular explanations for traits.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Biol 215 Minot State University</dc:title>
  <dc:creator>Heidi Super</dc:creator>
  <cp:lastModifiedBy>Super, Heidi</cp:lastModifiedBy>
  <cp:revision>145</cp:revision>
  <cp:lastPrinted>2019-08-30T11:14:22Z</cp:lastPrinted>
  <dcterms:created xsi:type="dcterms:W3CDTF">2009-01-13T16:11:47Z</dcterms:created>
  <dcterms:modified xsi:type="dcterms:W3CDTF">2019-10-03T21:10:19Z</dcterms:modified>
</cp:coreProperties>
</file>